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9" r:id="rId4"/>
    <p:sldId id="259" r:id="rId5"/>
    <p:sldId id="276" r:id="rId6"/>
    <p:sldId id="260" r:id="rId7"/>
    <p:sldId id="261" r:id="rId8"/>
    <p:sldId id="262" r:id="rId9"/>
    <p:sldId id="279" r:id="rId10"/>
    <p:sldId id="263" r:id="rId11"/>
    <p:sldId id="264" r:id="rId12"/>
    <p:sldId id="265" r:id="rId13"/>
    <p:sldId id="266" r:id="rId14"/>
    <p:sldId id="277" r:id="rId15"/>
    <p:sldId id="271" r:id="rId16"/>
    <p:sldId id="270" r:id="rId17"/>
    <p:sldId id="272" r:id="rId18"/>
    <p:sldId id="273" r:id="rId19"/>
    <p:sldId id="267" r:id="rId20"/>
    <p:sldId id="268" r:id="rId21"/>
    <p:sldId id="274" r:id="rId22"/>
    <p:sldId id="275" r:id="rId23"/>
    <p:sldId id="278" r:id="rId24"/>
    <p:sldId id="281" r:id="rId25"/>
    <p:sldId id="280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5F6FD-6F2B-49C5-B590-B388E0C1BC71}" type="datetimeFigureOut">
              <a:rPr lang="ru-RU" smtClean="0"/>
              <a:t>11.06.2021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72E79-46D7-4440-9663-BF6BA11827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978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05100D-6591-46AA-A383-6090E35C9860}" type="slidenum">
              <a:rPr lang="ru-RU" altLang="ru-RU" smtClean="0"/>
              <a:pPr>
                <a:spcBef>
                  <a:spcPct val="0"/>
                </a:spcBef>
              </a:pPr>
              <a:t>3</a:t>
            </a:fld>
            <a:endParaRPr lang="ru-RU" altLang="ru-RU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577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BCA2B-D9C2-4AFB-8FA4-F5D07C4F850D}" type="datetimeFigureOut">
              <a:rPr lang="ru-RU" smtClean="0"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8E87-3544-4DD4-93D0-58E67BF08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058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BCA2B-D9C2-4AFB-8FA4-F5D07C4F850D}" type="datetimeFigureOut">
              <a:rPr lang="ru-RU" smtClean="0"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8E87-3544-4DD4-93D0-58E67BF08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326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BCA2B-D9C2-4AFB-8FA4-F5D07C4F850D}" type="datetimeFigureOut">
              <a:rPr lang="ru-RU" smtClean="0"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8E87-3544-4DD4-93D0-58E67BF08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42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BCA2B-D9C2-4AFB-8FA4-F5D07C4F850D}" type="datetimeFigureOut">
              <a:rPr lang="ru-RU" smtClean="0"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8E87-3544-4DD4-93D0-58E67BF08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22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BCA2B-D9C2-4AFB-8FA4-F5D07C4F850D}" type="datetimeFigureOut">
              <a:rPr lang="ru-RU" smtClean="0"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8E87-3544-4DD4-93D0-58E67BF08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76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BCA2B-D9C2-4AFB-8FA4-F5D07C4F850D}" type="datetimeFigureOut">
              <a:rPr lang="ru-RU" smtClean="0"/>
              <a:t>11.06.2021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8E87-3544-4DD4-93D0-58E67BF08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82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BCA2B-D9C2-4AFB-8FA4-F5D07C4F850D}" type="datetimeFigureOut">
              <a:rPr lang="ru-RU" smtClean="0"/>
              <a:t>11.06.2021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8E87-3544-4DD4-93D0-58E67BF08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25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BCA2B-D9C2-4AFB-8FA4-F5D07C4F850D}" type="datetimeFigureOut">
              <a:rPr lang="ru-RU" smtClean="0"/>
              <a:t>11.06.2021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8E87-3544-4DD4-93D0-58E67BF08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33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BCA2B-D9C2-4AFB-8FA4-F5D07C4F850D}" type="datetimeFigureOut">
              <a:rPr lang="ru-RU" smtClean="0"/>
              <a:t>11.06.2021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8E87-3544-4DD4-93D0-58E67BF08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18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BCA2B-D9C2-4AFB-8FA4-F5D07C4F850D}" type="datetimeFigureOut">
              <a:rPr lang="ru-RU" smtClean="0"/>
              <a:t>11.06.2021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8E87-3544-4DD4-93D0-58E67BF08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76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BCA2B-D9C2-4AFB-8FA4-F5D07C4F850D}" type="datetimeFigureOut">
              <a:rPr lang="ru-RU" smtClean="0"/>
              <a:t>11.06.2021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8E87-3544-4DD4-93D0-58E67BF08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798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BCA2B-D9C2-4AFB-8FA4-F5D07C4F850D}" type="datetimeFigureOut">
              <a:rPr lang="ru-RU" smtClean="0"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D8E87-3544-4DD4-93D0-58E67BF08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40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3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7.wmf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9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.wmf"/><Relationship Id="rId20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3.wmf"/><Relationship Id="rId19" Type="http://schemas.openxmlformats.org/officeDocument/2006/relationships/oleObject" Target="../embeddings/oleObject8.bin"/><Relationship Id="rId4" Type="http://schemas.openxmlformats.org/officeDocument/2006/relationships/image" Target="../media/image10.gi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Relationship Id="rId22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28850" y="1040815"/>
            <a:ext cx="6096000" cy="36625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75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Урок по теме «Рациональные числа.» 6 класс УМК Никольский.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Тип урока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урок «открытия» нового знания.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 урока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умения сравнивать, анализировать, обобщать;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умения высказывать свои мысли;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познакомить обучающихся с понятием рационального числа, показать, что любое целое число является рациональным.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15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Воспитывать познавательную активность, самостоятельность, инициативу учащихся.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27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Shape 1"/>
          <p:cNvSpPr txBox="1">
            <a:spLocks noChangeArrowheads="1"/>
          </p:cNvSpPr>
          <p:nvPr/>
        </p:nvSpPr>
        <p:spPr bwMode="auto">
          <a:xfrm>
            <a:off x="3009900" y="1063625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3300" b="1">
                <a:solidFill>
                  <a:srgbClr val="FF0000"/>
                </a:solidFill>
              </a:rPr>
              <a:t>Найдите:</a:t>
            </a:r>
            <a:endParaRPr lang="ru-RU" altLang="ru-RU" sz="1350">
              <a:latin typeface="Arial" panose="020B0604020202020204" pitchFamily="34" charset="0"/>
            </a:endParaRPr>
          </a:p>
        </p:txBody>
      </p:sp>
      <p:sp>
        <p:nvSpPr>
          <p:cNvPr id="132" name="CustomShape 2"/>
          <p:cNvSpPr>
            <a:spLocks noChangeArrowheads="1"/>
          </p:cNvSpPr>
          <p:nvPr/>
        </p:nvSpPr>
        <p:spPr bwMode="auto">
          <a:xfrm>
            <a:off x="3071813" y="1970089"/>
            <a:ext cx="2106612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3750" rIns="67500" bIns="3375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350" dirty="0">
              <a:latin typeface="Arial" panose="020B0604020202020204" pitchFamily="34" charset="0"/>
            </a:endParaRPr>
          </a:p>
        </p:txBody>
      </p:sp>
      <p:sp>
        <p:nvSpPr>
          <p:cNvPr id="133" name="CustomShape 3"/>
          <p:cNvSpPr>
            <a:spLocks noChangeArrowheads="1"/>
          </p:cNvSpPr>
          <p:nvPr/>
        </p:nvSpPr>
        <p:spPr bwMode="auto">
          <a:xfrm>
            <a:off x="6203951" y="1916113"/>
            <a:ext cx="210661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3750" rIns="67500" bIns="3375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350" dirty="0">
              <a:latin typeface="Arial" panose="020B0604020202020204" pitchFamily="34" charset="0"/>
            </a:endParaRPr>
          </a:p>
        </p:txBody>
      </p:sp>
      <p:sp>
        <p:nvSpPr>
          <p:cNvPr id="134" name="CustomShape 4"/>
          <p:cNvSpPr>
            <a:spLocks noChangeArrowheads="1"/>
          </p:cNvSpPr>
          <p:nvPr/>
        </p:nvSpPr>
        <p:spPr bwMode="auto">
          <a:xfrm>
            <a:off x="2495551" y="2673350"/>
            <a:ext cx="268287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3750" rIns="67500" bIns="33750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4400" b="1">
              <a:latin typeface="Arial" panose="020B0604020202020204" pitchFamily="34" charset="0"/>
            </a:endParaRPr>
          </a:p>
        </p:txBody>
      </p:sp>
      <p:sp>
        <p:nvSpPr>
          <p:cNvPr id="135" name="CustomShape 5"/>
          <p:cNvSpPr>
            <a:spLocks noChangeArrowheads="1"/>
          </p:cNvSpPr>
          <p:nvPr/>
        </p:nvSpPr>
        <p:spPr bwMode="auto">
          <a:xfrm>
            <a:off x="6257925" y="2927350"/>
            <a:ext cx="2717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3750" rIns="67500" bIns="33750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4400" b="1">
                <a:solidFill>
                  <a:srgbClr val="000000"/>
                </a:solidFill>
              </a:rPr>
              <a:t>7% от 200</a:t>
            </a:r>
          </a:p>
        </p:txBody>
      </p:sp>
      <p:sp>
        <p:nvSpPr>
          <p:cNvPr id="136" name="CustomShape 6"/>
          <p:cNvSpPr>
            <a:spLocks noChangeArrowheads="1"/>
          </p:cNvSpPr>
          <p:nvPr/>
        </p:nvSpPr>
        <p:spPr bwMode="auto">
          <a:xfrm>
            <a:off x="2439988" y="2981325"/>
            <a:ext cx="2735262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3750" rIns="67500" bIns="33750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4400" b="1">
                <a:solidFill>
                  <a:srgbClr val="000000"/>
                </a:solidFill>
              </a:rPr>
              <a:t>20% от 15</a:t>
            </a:r>
          </a:p>
        </p:txBody>
      </p:sp>
      <p:sp>
        <p:nvSpPr>
          <p:cNvPr id="137" name="CustomShape 7"/>
          <p:cNvSpPr>
            <a:spLocks noChangeArrowheads="1"/>
          </p:cNvSpPr>
          <p:nvPr/>
        </p:nvSpPr>
        <p:spPr bwMode="auto">
          <a:xfrm>
            <a:off x="6257926" y="3321050"/>
            <a:ext cx="210661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3750" rIns="67500" bIns="3375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350" dirty="0">
              <a:latin typeface="Arial" panose="020B0604020202020204" pitchFamily="34" charset="0"/>
            </a:endParaRPr>
          </a:p>
        </p:txBody>
      </p:sp>
      <p:sp>
        <p:nvSpPr>
          <p:cNvPr id="138" name="CustomShape 8"/>
          <p:cNvSpPr>
            <a:spLocks noChangeArrowheads="1"/>
          </p:cNvSpPr>
          <p:nvPr/>
        </p:nvSpPr>
        <p:spPr bwMode="auto">
          <a:xfrm>
            <a:off x="3017838" y="4184650"/>
            <a:ext cx="226695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3750" rIns="67500" bIns="3375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350" dirty="0">
              <a:latin typeface="Arial" panose="020B0604020202020204" pitchFamily="34" charset="0"/>
            </a:endParaRPr>
          </a:p>
        </p:txBody>
      </p:sp>
      <p:sp>
        <p:nvSpPr>
          <p:cNvPr id="139" name="CustomShape 9"/>
          <p:cNvSpPr>
            <a:spLocks noChangeArrowheads="1"/>
          </p:cNvSpPr>
          <p:nvPr/>
        </p:nvSpPr>
        <p:spPr bwMode="auto">
          <a:xfrm>
            <a:off x="6203951" y="3725864"/>
            <a:ext cx="303847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3750" rIns="67500" bIns="33750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ru-RU" altLang="ru-RU" sz="4400" b="1">
              <a:solidFill>
                <a:srgbClr val="000000"/>
              </a:solidFill>
            </a:endParaRPr>
          </a:p>
        </p:txBody>
      </p:sp>
      <p:sp>
        <p:nvSpPr>
          <p:cNvPr id="140" name="CustomShape 10"/>
          <p:cNvSpPr>
            <a:spLocks noChangeArrowheads="1"/>
          </p:cNvSpPr>
          <p:nvPr/>
        </p:nvSpPr>
        <p:spPr bwMode="auto">
          <a:xfrm>
            <a:off x="4313239" y="4995863"/>
            <a:ext cx="30241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500" tIns="33750" rIns="67500" bIns="3375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35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9054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7" dur="500" fill="freeze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2" dur="500" fill="freeze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7" dur="500" fill="freeze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2" dur="500" fill="freeze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7" dur="500" fill="freeze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32" dur="500" fill="freeze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37" dur="500" fill="freeze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42" dur="500" fill="freeze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47" dur="500" fill="freeze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24000" y="2564904"/>
            <a:ext cx="8352928" cy="1952714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23555" name="TextBox 27"/>
          <p:cNvSpPr txBox="1">
            <a:spLocks noChangeArrowheads="1"/>
          </p:cNvSpPr>
          <p:nvPr/>
        </p:nvSpPr>
        <p:spPr bwMode="auto">
          <a:xfrm>
            <a:off x="2135188" y="992189"/>
            <a:ext cx="8064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ru-RU" altLang="ru-RU" sz="4000" b="1" i="1">
                <a:solidFill>
                  <a:srgbClr val="0070C0"/>
                </a:solidFill>
                <a:latin typeface="Georgia" panose="02040502050405020303" pitchFamily="18" charset="0"/>
              </a:rPr>
              <a:t>Какие числа вы видите?</a:t>
            </a:r>
          </a:p>
        </p:txBody>
      </p:sp>
    </p:spTree>
    <p:extLst>
      <p:ext uri="{BB962C8B-B14F-4D97-AF65-F5344CB8AC3E}">
        <p14:creationId xmlns:p14="http://schemas.microsoft.com/office/powerpoint/2010/main" val="37749174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400175" y="2203450"/>
            <a:ext cx="9448800" cy="1600200"/>
          </a:xfrm>
        </p:spPr>
        <p:txBody>
          <a:bodyPr>
            <a:normAutofit/>
          </a:bodyPr>
          <a:lstStyle/>
          <a:p>
            <a:r>
              <a:rPr lang="ru-RU" altLang="ru-RU" sz="6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Рациональные числа</a:t>
            </a: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5600701" y="5273675"/>
            <a:ext cx="4365625" cy="990600"/>
          </a:xfrm>
        </p:spPr>
        <p:txBody>
          <a:bodyPr/>
          <a:lstStyle/>
          <a:p>
            <a:pPr>
              <a:buFontTx/>
              <a:buNone/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01191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03512" y="1285792"/>
            <a:ext cx="7776864" cy="4254883"/>
          </a:xfrm>
          <a:prstGeom prst="rect">
            <a:avLst/>
          </a:prstGeom>
          <a:blipFill rotWithShape="0">
            <a:blip r:embed="rId2"/>
            <a:stretch>
              <a:fillRect l="-2351" t="-2292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800554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0525" y="503675"/>
            <a:ext cx="86859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Стр. 92 учебника – прочитать.</a:t>
            </a:r>
          </a:p>
        </p:txBody>
      </p:sp>
    </p:spTree>
    <p:extLst>
      <p:ext uri="{BB962C8B-B14F-4D97-AF65-F5344CB8AC3E}">
        <p14:creationId xmlns:p14="http://schemas.microsoft.com/office/powerpoint/2010/main" val="25166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51584" y="620689"/>
            <a:ext cx="6912769" cy="4814267"/>
          </a:xfrm>
          <a:prstGeom prst="rect">
            <a:avLst/>
          </a:prstGeom>
          <a:blipFill rotWithShape="0">
            <a:blip r:embed="rId2"/>
            <a:stretch>
              <a:fillRect l="-3175" t="-2278" r="-970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199570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2209800" y="638175"/>
            <a:ext cx="6870700" cy="1384300"/>
          </a:xfrm>
        </p:spPr>
        <p:txBody>
          <a:bodyPr>
            <a:normAutofit fontScale="90000"/>
          </a:bodyPr>
          <a:lstStyle/>
          <a:p>
            <a:r>
              <a:rPr lang="ru-RU" altLang="ru-RU" b="1" smtClean="0">
                <a:solidFill>
                  <a:srgbClr val="0070C0"/>
                </a:solidFill>
              </a:rPr>
              <a:t>Какое из данных чисел является натуральным числом?</a:t>
            </a:r>
          </a:p>
        </p:txBody>
      </p:sp>
      <p:graphicFrame>
        <p:nvGraphicFramePr>
          <p:cNvPr id="26626" name="Содержимое 7"/>
          <p:cNvGraphicFramePr>
            <a:graphicFrameLocks noChangeAspect="1"/>
          </p:cNvGraphicFramePr>
          <p:nvPr>
            <p:ph idx="1"/>
          </p:nvPr>
        </p:nvGraphicFramePr>
        <p:xfrm>
          <a:off x="2495550" y="2303464"/>
          <a:ext cx="1035050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Формула" r:id="rId3" imgW="228501" imgH="393529" progId="Equation.3">
                  <p:embed/>
                </p:oleObj>
              </mc:Choice>
              <mc:Fallback>
                <p:oleObj name="Формула" r:id="rId3" imgW="22850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0" y="2303464"/>
                        <a:ext cx="1035050" cy="178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3"/>
          <p:cNvGraphicFramePr>
            <a:graphicFrameLocks noChangeAspect="1"/>
          </p:cNvGraphicFramePr>
          <p:nvPr/>
        </p:nvGraphicFramePr>
        <p:xfrm>
          <a:off x="4111626" y="2303463"/>
          <a:ext cx="1317625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Формула" r:id="rId5" imgW="317225" imgH="393359" progId="Equation.3">
                  <p:embed/>
                </p:oleObj>
              </mc:Choice>
              <mc:Fallback>
                <p:oleObj name="Формула" r:id="rId5" imgW="317225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26" y="2303463"/>
                        <a:ext cx="1317625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4"/>
          <p:cNvGraphicFramePr>
            <a:graphicFrameLocks noChangeAspect="1"/>
          </p:cNvGraphicFramePr>
          <p:nvPr/>
        </p:nvGraphicFramePr>
        <p:xfrm>
          <a:off x="5935664" y="2303463"/>
          <a:ext cx="1374775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Формула" r:id="rId7" imgW="330057" imgH="393529" progId="Equation.3">
                  <p:embed/>
                </p:oleObj>
              </mc:Choice>
              <mc:Fallback>
                <p:oleObj name="Формула" r:id="rId7" imgW="33005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5664" y="2303463"/>
                        <a:ext cx="1374775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5"/>
          <p:cNvGraphicFramePr>
            <a:graphicFrameLocks noChangeAspect="1"/>
          </p:cNvGraphicFramePr>
          <p:nvPr/>
        </p:nvGraphicFramePr>
        <p:xfrm>
          <a:off x="7870826" y="2303463"/>
          <a:ext cx="1374775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Формула" r:id="rId9" imgW="330057" imgH="393529" progId="Equation.3">
                  <p:embed/>
                </p:oleObj>
              </mc:Choice>
              <mc:Fallback>
                <p:oleObj name="Формула" r:id="rId9" imgW="33005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0826" y="2303463"/>
                        <a:ext cx="1374775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435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66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47528" y="332656"/>
            <a:ext cx="7893877" cy="2352824"/>
          </a:xfrm>
          <a:prstGeom prst="rect">
            <a:avLst/>
          </a:prstGeom>
          <a:blipFill rotWithShape="0">
            <a:blip r:embed="rId2"/>
            <a:stretch>
              <a:fillRect l="-2317" t="-4145" r="-1853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47528" y="2852937"/>
            <a:ext cx="8712968" cy="2910797"/>
          </a:xfrm>
          <a:prstGeom prst="rect">
            <a:avLst/>
          </a:prstGeom>
          <a:blipFill rotWithShape="0">
            <a:blip r:embed="rId3"/>
            <a:stretch>
              <a:fillRect l="-2099" t="-3145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647139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91544" y="1303210"/>
            <a:ext cx="6768752" cy="1117678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91544" y="3408562"/>
            <a:ext cx="6768752" cy="1028551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33796" name="TextBox 3"/>
          <p:cNvSpPr txBox="1">
            <a:spLocks noChangeArrowheads="1"/>
          </p:cNvSpPr>
          <p:nvPr/>
        </p:nvSpPr>
        <p:spPr bwMode="auto">
          <a:xfrm>
            <a:off x="1703388" y="457201"/>
            <a:ext cx="89646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solidFill>
                  <a:srgbClr val="0070C0"/>
                </a:solidFill>
                <a:latin typeface="Georgia" panose="02040502050405020303" pitchFamily="18" charset="0"/>
              </a:rPr>
              <a:t>Приведение дроби к новому знаменателю</a:t>
            </a:r>
            <a:r>
              <a:rPr lang="ru-RU" altLang="ru-RU" sz="2800" b="1" i="1">
                <a:latin typeface="Georgia" panose="02040502050405020303" pitchFamily="18" charset="0"/>
              </a:rPr>
              <a:t>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847850" y="2636839"/>
            <a:ext cx="77041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solidFill>
                  <a:srgbClr val="0070C0"/>
                </a:solidFill>
                <a:latin typeface="Georgia" panose="02040502050405020303" pitchFamily="18" charset="0"/>
              </a:rPr>
              <a:t>Сокращение дроби.</a:t>
            </a:r>
          </a:p>
        </p:txBody>
      </p:sp>
    </p:spTree>
    <p:extLst>
      <p:ext uri="{BB962C8B-B14F-4D97-AF65-F5344CB8AC3E}">
        <p14:creationId xmlns:p14="http://schemas.microsoft.com/office/powerpoint/2010/main" val="2453822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2809875" y="1828801"/>
          <a:ext cx="2501900" cy="208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Формула" r:id="rId3" imgW="469696" imgH="393529" progId="Equation.3">
                  <p:embed/>
                </p:oleObj>
              </mc:Choice>
              <mc:Fallback>
                <p:oleObj name="Формула" r:id="rId3" imgW="46969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75" y="1828801"/>
                        <a:ext cx="2501900" cy="208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4"/>
          <p:cNvGraphicFramePr>
            <a:graphicFrameLocks noChangeAspect="1"/>
          </p:cNvGraphicFramePr>
          <p:nvPr/>
        </p:nvGraphicFramePr>
        <p:xfrm>
          <a:off x="3076576" y="3789363"/>
          <a:ext cx="2424113" cy="202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Формула" r:id="rId5" imgW="469696" imgH="393529" progId="Equation.3">
                  <p:embed/>
                </p:oleObj>
              </mc:Choice>
              <mc:Fallback>
                <p:oleObj name="Формула" r:id="rId5" imgW="46969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576" y="3789363"/>
                        <a:ext cx="2424113" cy="202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smtClean="0">
                <a:solidFill>
                  <a:srgbClr val="0070C0"/>
                </a:solidFill>
              </a:rPr>
              <a:t>Упростите записи чисел: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199314" y="1728789"/>
          <a:ext cx="1417637" cy="218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Формула" r:id="rId7" imgW="253890" imgH="393529" progId="Equation.3">
                  <p:embed/>
                </p:oleObj>
              </mc:Choice>
              <mc:Fallback>
                <p:oleObj name="Формула" r:id="rId7" imgW="25389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9314" y="1728789"/>
                        <a:ext cx="1417637" cy="218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159625" y="3916363"/>
          <a:ext cx="1366838" cy="211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Формула" r:id="rId9" imgW="253890" imgH="393529" progId="Equation.3">
                  <p:embed/>
                </p:oleObj>
              </mc:Choice>
              <mc:Fallback>
                <p:oleObj name="Формула" r:id="rId9" imgW="25389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25" y="3916363"/>
                        <a:ext cx="1366838" cy="211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256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/>
          </p:nvPr>
        </p:nvSpPr>
        <p:spPr>
          <a:xfrm>
            <a:off x="112714" y="357189"/>
            <a:ext cx="5516561" cy="7826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26.01.2021г.</a:t>
            </a:r>
          </a:p>
        </p:txBody>
      </p:sp>
    </p:spTree>
    <p:extLst>
      <p:ext uri="{BB962C8B-B14F-4D97-AF65-F5344CB8AC3E}">
        <p14:creationId xmlns:p14="http://schemas.microsoft.com/office/powerpoint/2010/main" val="20884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0070C0"/>
                </a:solidFill>
              </a:rPr>
              <a:t>Определите модули чисел</a:t>
            </a:r>
          </a:p>
        </p:txBody>
      </p:sp>
      <p:graphicFrame>
        <p:nvGraphicFramePr>
          <p:cNvPr id="27651" name="Содержимое 7"/>
          <p:cNvGraphicFramePr>
            <a:graphicFrameLocks noChangeAspect="1"/>
          </p:cNvGraphicFramePr>
          <p:nvPr>
            <p:ph idx="1"/>
          </p:nvPr>
        </p:nvGraphicFramePr>
        <p:xfrm>
          <a:off x="1963739" y="2095501"/>
          <a:ext cx="1792287" cy="185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Формула" r:id="rId3" imgW="380835" imgH="393529" progId="Equation.3">
                  <p:embed/>
                </p:oleObj>
              </mc:Choice>
              <mc:Fallback>
                <p:oleObj name="Формула" r:id="rId3" imgW="38083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3739" y="2095501"/>
                        <a:ext cx="1792287" cy="185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4819651" y="4073526"/>
          <a:ext cx="1909763" cy="197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Формула" r:id="rId5" imgW="380835" imgH="393529" progId="Equation.3">
                  <p:embed/>
                </p:oleObj>
              </mc:Choice>
              <mc:Fallback>
                <p:oleObj name="Формула" r:id="rId5" imgW="38083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9651" y="4073526"/>
                        <a:ext cx="1909763" cy="197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8075613" y="2636838"/>
          <a:ext cx="1212850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Формула" r:id="rId7" imgW="241091" imgH="177646" progId="Equation.3">
                  <p:embed/>
                </p:oleObj>
              </mc:Choice>
              <mc:Fallback>
                <p:oleObj name="Формула" r:id="rId7" imgW="241091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5613" y="2636838"/>
                        <a:ext cx="1212850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54451" y="2095501"/>
          <a:ext cx="765175" cy="197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Формула" r:id="rId9" imgW="152334" imgH="393529" progId="Equation.3">
                  <p:embed/>
                </p:oleObj>
              </mc:Choice>
              <mc:Fallback>
                <p:oleObj name="Формула" r:id="rId9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4451" y="2095501"/>
                        <a:ext cx="765175" cy="197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302500" y="4073526"/>
          <a:ext cx="763588" cy="197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Формула" r:id="rId11" imgW="152334" imgH="393529" progId="Equation.3">
                  <p:embed/>
                </p:oleObj>
              </mc:Choice>
              <mc:Fallback>
                <p:oleObj name="Формула" r:id="rId11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0" y="4073526"/>
                        <a:ext cx="763588" cy="197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367839" y="2636838"/>
          <a:ext cx="638175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Формула" r:id="rId13" imgW="126725" imgH="177415" progId="Equation.3">
                  <p:embed/>
                </p:oleObj>
              </mc:Choice>
              <mc:Fallback>
                <p:oleObj name="Формула" r:id="rId13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7839" y="2636838"/>
                        <a:ext cx="638175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1963738" y="2259013"/>
            <a:ext cx="0" cy="16891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260725" y="2259013"/>
            <a:ext cx="0" cy="16891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075613" y="2259013"/>
            <a:ext cx="0" cy="16891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8705850" y="2259013"/>
            <a:ext cx="0" cy="16891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819650" y="4362450"/>
            <a:ext cx="0" cy="16891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140450" y="4362450"/>
            <a:ext cx="0" cy="16891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26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1717675" y="2266950"/>
            <a:ext cx="7442200" cy="1600200"/>
          </a:xfrm>
        </p:spPr>
        <p:txBody>
          <a:bodyPr>
            <a:normAutofit fontScale="90000"/>
          </a:bodyPr>
          <a:lstStyle/>
          <a:p>
            <a:r>
              <a:rPr lang="ru-RU" altLang="ru-RU" sz="5400" b="1" dirty="0">
                <a:solidFill>
                  <a:srgbClr val="002060"/>
                </a:solidFill>
              </a:rPr>
              <a:t> № 459</a:t>
            </a:r>
            <a:r>
              <a:rPr lang="ru-RU" altLang="ru-RU" sz="3600" b="1" dirty="0">
                <a:solidFill>
                  <a:srgbClr val="002060"/>
                </a:solidFill>
              </a:rPr>
              <a:t>(3 первые дроби)</a:t>
            </a:r>
            <a:br>
              <a:rPr lang="ru-RU" altLang="ru-RU" sz="3600" b="1" dirty="0">
                <a:solidFill>
                  <a:srgbClr val="002060"/>
                </a:solidFill>
              </a:rPr>
            </a:br>
            <a:r>
              <a:rPr lang="ru-RU" altLang="ru-RU" sz="3600" b="1" dirty="0">
                <a:solidFill>
                  <a:srgbClr val="002060"/>
                </a:solidFill>
              </a:rPr>
              <a:t>   </a:t>
            </a:r>
            <a:r>
              <a:rPr lang="ru-RU" altLang="ru-RU" sz="5400" b="1" dirty="0">
                <a:solidFill>
                  <a:srgbClr val="002060"/>
                </a:solidFill>
              </a:rPr>
              <a:t>№ 460 </a:t>
            </a:r>
            <a:r>
              <a:rPr lang="ru-RU" altLang="ru-RU" sz="3600" b="1" dirty="0">
                <a:solidFill>
                  <a:srgbClr val="002060"/>
                </a:solidFill>
              </a:rPr>
              <a:t>(3 первые дроби)</a:t>
            </a:r>
            <a:r>
              <a:rPr lang="ru-RU" altLang="ru-RU" sz="5400" b="1" dirty="0">
                <a:solidFill>
                  <a:srgbClr val="002060"/>
                </a:solidFill>
              </a:rPr>
              <a:t/>
            </a:r>
            <a:br>
              <a:rPr lang="ru-RU" altLang="ru-RU" sz="5400" b="1" dirty="0">
                <a:solidFill>
                  <a:srgbClr val="002060"/>
                </a:solidFill>
              </a:rPr>
            </a:br>
            <a:r>
              <a:rPr lang="ru-RU" altLang="ru-RU" sz="5400" b="1" dirty="0">
                <a:solidFill>
                  <a:srgbClr val="002060"/>
                </a:solidFill>
              </a:rPr>
              <a:t>  </a:t>
            </a:r>
            <a:r>
              <a:rPr lang="ru-RU" altLang="ru-RU" sz="5400" b="1" dirty="0">
                <a:solidFill>
                  <a:srgbClr val="C00000"/>
                </a:solidFill>
              </a:rPr>
              <a:t>№ 463(</a:t>
            </a:r>
            <a:r>
              <a:rPr lang="ru-RU" altLang="ru-RU" sz="5400" b="1" dirty="0" err="1">
                <a:solidFill>
                  <a:srgbClr val="C00000"/>
                </a:solidFill>
              </a:rPr>
              <a:t>г,д,е</a:t>
            </a:r>
            <a:r>
              <a:rPr lang="ru-RU" altLang="ru-RU" sz="5400" b="1" dirty="0">
                <a:solidFill>
                  <a:srgbClr val="C00000"/>
                </a:solidFill>
              </a:rPr>
              <a:t>)</a:t>
            </a:r>
            <a:r>
              <a:rPr lang="ru-RU" altLang="ru-RU" sz="5400" b="1" dirty="0">
                <a:solidFill>
                  <a:srgbClr val="002060"/>
                </a:solidFill>
              </a:rPr>
              <a:t/>
            </a:r>
            <a:br>
              <a:rPr lang="ru-RU" altLang="ru-RU" sz="5400" b="1" dirty="0">
                <a:solidFill>
                  <a:srgbClr val="002060"/>
                </a:solidFill>
              </a:rPr>
            </a:br>
            <a:endParaRPr lang="ru-RU" altLang="ru-RU" sz="5400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18506" y="4640264"/>
            <a:ext cx="6840538" cy="17541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№ 464(1столбик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)</a:t>
            </a:r>
            <a:r>
              <a:rPr lang="ru-RU" sz="54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>
              <a:defRPr/>
            </a:pPr>
            <a:r>
              <a:rPr lang="ru-RU" sz="54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№ 465(1столбик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)</a:t>
            </a:r>
            <a:endParaRPr lang="ru-RU" sz="54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4820" name="TextBox 2"/>
          <p:cNvSpPr txBox="1">
            <a:spLocks noChangeArrowheads="1"/>
          </p:cNvSpPr>
          <p:nvPr/>
        </p:nvSpPr>
        <p:spPr bwMode="auto">
          <a:xfrm>
            <a:off x="2674938" y="368300"/>
            <a:ext cx="6121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4800" b="1">
                <a:solidFill>
                  <a:srgbClr val="0070C0"/>
                </a:solidFill>
              </a:rPr>
              <a:t>По учебнику:</a:t>
            </a:r>
          </a:p>
        </p:txBody>
      </p:sp>
    </p:spTree>
    <p:extLst>
      <p:ext uri="{BB962C8B-B14F-4D97-AF65-F5344CB8AC3E}">
        <p14:creationId xmlns:p14="http://schemas.microsoft.com/office/powerpoint/2010/main" val="422474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7425" y="2808288"/>
            <a:ext cx="8867775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defRPr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ru-RU" sz="40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Вычислите</a:t>
            </a:r>
            <a:r>
              <a:rPr lang="ru-RU" sz="4000" b="1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ru-RU" sz="4000" b="1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+ (–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13);      </a:t>
            </a:r>
            <a:b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2) 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9+(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63);       </a:t>
            </a:r>
            <a:b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43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(–34);     </a:t>
            </a:r>
            <a:b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87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·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(–6);      </a:t>
            </a:r>
            <a:b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–640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b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6)  0 : (-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35); </a:t>
            </a:r>
            <a:b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7) 56 · (- 5)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350" y="152400"/>
            <a:ext cx="1990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/Р</a:t>
            </a:r>
            <a:endParaRPr lang="ru-RU" sz="7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00775" y="4484688"/>
            <a:ext cx="58007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II. </a:t>
            </a:r>
            <a:r>
              <a:rPr lang="ru-RU" sz="3600" b="1" i="1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Найдите значение выражения:</a:t>
            </a:r>
            <a:br>
              <a:rPr lang="ru-RU" sz="3600" b="1" i="1" dirty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 500 : (–10 – 15) · (–13) – 7       </a:t>
            </a:r>
          </a:p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320 – 320 : (– 19 + 3) · 4 </a:t>
            </a:r>
            <a:b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439020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2674938" y="2843214"/>
            <a:ext cx="6870700" cy="3836987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altLang="ru-R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Домашнее задание:</a:t>
            </a:r>
            <a:br>
              <a:rPr lang="ru-RU" altLang="ru-R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463 (</a:t>
            </a:r>
            <a:r>
              <a:rPr lang="ru-RU" altLang="ru-RU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а,б,в</a:t>
            </a:r>
            <a:r>
              <a:rPr lang="ru-RU" alt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ru-RU" alt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464 (2столбик</a:t>
            </a:r>
            <a:r>
              <a:rPr lang="en-US" alt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alt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alt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465 (2столбик</a:t>
            </a:r>
            <a:r>
              <a:rPr lang="en-US" alt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altLang="ru-RU" sz="6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6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6600" b="1" dirty="0">
                <a:solidFill>
                  <a:srgbClr val="002060"/>
                </a:solidFill>
              </a:rPr>
              <a:t/>
            </a:r>
            <a:br>
              <a:rPr lang="ru-RU" altLang="ru-RU" sz="6600" b="1" dirty="0">
                <a:solidFill>
                  <a:srgbClr val="002060"/>
                </a:solidFill>
              </a:rPr>
            </a:br>
            <a:r>
              <a:rPr lang="ru-RU" altLang="ru-RU" dirty="0" smtClean="0">
                <a:solidFill>
                  <a:srgbClr val="7030A0"/>
                </a:solidFill>
              </a:rPr>
              <a:t/>
            </a:r>
            <a:br>
              <a:rPr lang="ru-RU" altLang="ru-RU" dirty="0" smtClean="0">
                <a:solidFill>
                  <a:srgbClr val="7030A0"/>
                </a:solidFill>
              </a:rPr>
            </a:br>
            <a:r>
              <a:rPr lang="ru-RU" altLang="ru-RU" b="1" dirty="0" smtClean="0"/>
              <a:t> </a:t>
            </a:r>
            <a:endParaRPr lang="ru-RU" altLang="ru-RU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010829" y="613316"/>
            <a:ext cx="95900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Сдать работы! 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22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4105276" y="349057"/>
            <a:ext cx="6323013" cy="1079500"/>
          </a:xfrm>
        </p:spPr>
        <p:txBody>
          <a:bodyPr/>
          <a:lstStyle/>
          <a:p>
            <a:pPr defTabSz="457200"/>
            <a:r>
              <a:rPr lang="ru-RU" altLang="ru-RU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Рефлексия.</a:t>
            </a:r>
          </a:p>
        </p:txBody>
      </p:sp>
      <p:pic>
        <p:nvPicPr>
          <p:cNvPr id="25603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63738" y="1909763"/>
            <a:ext cx="1282700" cy="1200150"/>
          </a:xfrm>
          <a:noFill/>
        </p:spPr>
      </p:pic>
      <p:pic>
        <p:nvPicPr>
          <p:cNvPr id="2560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3371851"/>
            <a:ext cx="1223962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4802188"/>
            <a:ext cx="1223962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TextBox 9"/>
          <p:cNvSpPr txBox="1">
            <a:spLocks noChangeArrowheads="1"/>
          </p:cNvSpPr>
          <p:nvPr/>
        </p:nvSpPr>
        <p:spPr bwMode="auto">
          <a:xfrm>
            <a:off x="3430588" y="2093913"/>
            <a:ext cx="67627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Arial" panose="020B0604020202020204" pitchFamily="34" charset="0"/>
              </a:rPr>
              <a:t>Я удовлетворен уроком, урок был полезен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Arial" panose="020B0604020202020204" pitchFamily="34" charset="0"/>
              </a:rPr>
              <a:t> для </a:t>
            </a:r>
            <a:r>
              <a:rPr lang="ru-RU" altLang="ru-RU" sz="2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меня.</a:t>
            </a:r>
            <a:endParaRPr lang="ru-RU" altLang="ru-RU" sz="24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22535" name="TextBox 10"/>
          <p:cNvSpPr txBox="1">
            <a:spLocks noChangeArrowheads="1"/>
          </p:cNvSpPr>
          <p:nvPr/>
        </p:nvSpPr>
        <p:spPr bwMode="auto">
          <a:xfrm>
            <a:off x="3502026" y="3371851"/>
            <a:ext cx="66214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Урок был интересен, урок был в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определённой степени полезен для меня.</a:t>
            </a:r>
            <a:endParaRPr lang="ru-RU" altLang="ru-RU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5608" name="TextBox 11"/>
          <p:cNvSpPr txBox="1">
            <a:spLocks noChangeArrowheads="1"/>
          </p:cNvSpPr>
          <p:nvPr/>
        </p:nvSpPr>
        <p:spPr bwMode="auto">
          <a:xfrm>
            <a:off x="3640139" y="5045076"/>
            <a:ext cx="542448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Arial" panose="020B0604020202020204" pitchFamily="34" charset="0"/>
              </a:rPr>
              <a:t>Пользы от урока  я получил мало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Arial" panose="020B0604020202020204" pitchFamily="34" charset="0"/>
              </a:rPr>
              <a:t>и не было  интересно.</a:t>
            </a:r>
            <a:endParaRPr lang="ru-RU" altLang="ru-RU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1668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  <p:bldP spid="22535" grpId="0"/>
      <p:bldP spid="2560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5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Text Box 2"/>
          <p:cNvSpPr txBox="1">
            <a:spLocks noChangeArrowheads="1"/>
          </p:cNvSpPr>
          <p:nvPr/>
        </p:nvSpPr>
        <p:spPr bwMode="auto">
          <a:xfrm>
            <a:off x="479425" y="62568"/>
            <a:ext cx="9144000" cy="7699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4400" b="1" dirty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Найди несократимые дроби. </a:t>
            </a:r>
          </a:p>
        </p:txBody>
      </p:sp>
      <p:sp>
        <p:nvSpPr>
          <p:cNvPr id="561161" name="Text Box 9"/>
          <p:cNvSpPr txBox="1">
            <a:spLocks noChangeArrowheads="1"/>
          </p:cNvSpPr>
          <p:nvPr/>
        </p:nvSpPr>
        <p:spPr bwMode="auto">
          <a:xfrm>
            <a:off x="5216525" y="3654425"/>
            <a:ext cx="449162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400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</a:t>
            </a:r>
          </a:p>
        </p:txBody>
      </p:sp>
      <p:sp>
        <p:nvSpPr>
          <p:cNvPr id="561165" name="Text Box 13"/>
          <p:cNvSpPr txBox="1">
            <a:spLocks noChangeArrowheads="1"/>
          </p:cNvSpPr>
          <p:nvPr/>
        </p:nvSpPr>
        <p:spPr bwMode="auto">
          <a:xfrm>
            <a:off x="1863725" y="1190625"/>
            <a:ext cx="481222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4000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</a:t>
            </a:r>
          </a:p>
        </p:txBody>
      </p:sp>
      <p:sp>
        <p:nvSpPr>
          <p:cNvPr id="561166" name="Text Box 14"/>
          <p:cNvSpPr txBox="1">
            <a:spLocks noChangeArrowheads="1"/>
          </p:cNvSpPr>
          <p:nvPr/>
        </p:nvSpPr>
        <p:spPr bwMode="auto">
          <a:xfrm>
            <a:off x="1724026" y="2158932"/>
            <a:ext cx="481222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400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</a:t>
            </a:r>
          </a:p>
        </p:txBody>
      </p:sp>
      <p:sp>
        <p:nvSpPr>
          <p:cNvPr id="561167" name="Text Box 15"/>
          <p:cNvSpPr txBox="1">
            <a:spLocks noChangeArrowheads="1"/>
          </p:cNvSpPr>
          <p:nvPr/>
        </p:nvSpPr>
        <p:spPr bwMode="auto">
          <a:xfrm>
            <a:off x="1787525" y="3121026"/>
            <a:ext cx="53340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400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</a:t>
            </a:r>
          </a:p>
        </p:txBody>
      </p:sp>
      <p:sp>
        <p:nvSpPr>
          <p:cNvPr id="561168" name="Text Box 16"/>
          <p:cNvSpPr txBox="1">
            <a:spLocks noChangeArrowheads="1"/>
          </p:cNvSpPr>
          <p:nvPr/>
        </p:nvSpPr>
        <p:spPr bwMode="auto">
          <a:xfrm>
            <a:off x="3608388" y="5915025"/>
            <a:ext cx="455574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4000" dirty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</a:t>
            </a:r>
          </a:p>
        </p:txBody>
      </p:sp>
      <p:sp>
        <p:nvSpPr>
          <p:cNvPr id="561169" name="Text Box 17"/>
          <p:cNvSpPr txBox="1">
            <a:spLocks noChangeArrowheads="1"/>
          </p:cNvSpPr>
          <p:nvPr/>
        </p:nvSpPr>
        <p:spPr bwMode="auto">
          <a:xfrm>
            <a:off x="5178425" y="4975225"/>
            <a:ext cx="405880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400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</a:t>
            </a:r>
          </a:p>
        </p:txBody>
      </p:sp>
      <p:sp>
        <p:nvSpPr>
          <p:cNvPr id="561170" name="Text Box 18"/>
          <p:cNvSpPr txBox="1">
            <a:spLocks noChangeArrowheads="1"/>
          </p:cNvSpPr>
          <p:nvPr/>
        </p:nvSpPr>
        <p:spPr bwMode="auto">
          <a:xfrm>
            <a:off x="1724026" y="5076825"/>
            <a:ext cx="630301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400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Ш</a:t>
            </a:r>
          </a:p>
        </p:txBody>
      </p:sp>
      <p:sp>
        <p:nvSpPr>
          <p:cNvPr id="561171" name="Text Box 19"/>
          <p:cNvSpPr txBox="1">
            <a:spLocks noChangeArrowheads="1"/>
          </p:cNvSpPr>
          <p:nvPr/>
        </p:nvSpPr>
        <p:spPr bwMode="auto">
          <a:xfrm>
            <a:off x="1774825" y="4137025"/>
            <a:ext cx="470000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400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</a:t>
            </a:r>
          </a:p>
        </p:txBody>
      </p:sp>
      <p:pic>
        <p:nvPicPr>
          <p:cNvPr id="561173" name="Picture 21" descr="Рисунок2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839" y="3654425"/>
            <a:ext cx="2636836" cy="2636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684" name="Object 2"/>
          <p:cNvGraphicFramePr>
            <a:graphicFrameLocks noChangeAspect="1"/>
          </p:cNvGraphicFramePr>
          <p:nvPr/>
        </p:nvGraphicFramePr>
        <p:xfrm>
          <a:off x="2374901" y="3924300"/>
          <a:ext cx="835025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Формула" r:id="rId5" imgW="215713" imgH="393359" progId="Equation.3">
                  <p:embed/>
                </p:oleObj>
              </mc:Choice>
              <mc:Fallback>
                <p:oleObj name="Формула" r:id="rId5" imgW="215713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901" y="3924300"/>
                        <a:ext cx="835025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1175" name="Text Box 23"/>
          <p:cNvSpPr txBox="1">
            <a:spLocks noChangeArrowheads="1"/>
          </p:cNvSpPr>
          <p:nvPr/>
        </p:nvSpPr>
        <p:spPr bwMode="auto">
          <a:xfrm>
            <a:off x="2409825" y="1200151"/>
            <a:ext cx="184150" cy="6461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ru-RU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8686" name="Object 3"/>
          <p:cNvGraphicFramePr>
            <a:graphicFrameLocks noChangeAspect="1"/>
          </p:cNvGraphicFramePr>
          <p:nvPr/>
        </p:nvGraphicFramePr>
        <p:xfrm>
          <a:off x="2384426" y="1943100"/>
          <a:ext cx="785813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Формула" r:id="rId7" imgW="228501" imgH="393529" progId="Equation.3">
                  <p:embed/>
                </p:oleObj>
              </mc:Choice>
              <mc:Fallback>
                <p:oleObj name="Формула" r:id="rId7" imgW="22850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4426" y="1943100"/>
                        <a:ext cx="785813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7" name="Object 4"/>
          <p:cNvGraphicFramePr>
            <a:graphicFrameLocks noChangeAspect="1"/>
          </p:cNvGraphicFramePr>
          <p:nvPr/>
        </p:nvGraphicFramePr>
        <p:xfrm>
          <a:off x="5759450" y="3314700"/>
          <a:ext cx="83185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Формула" r:id="rId9" imgW="228501" imgH="393529" progId="Equation.3">
                  <p:embed/>
                </p:oleObj>
              </mc:Choice>
              <mc:Fallback>
                <p:oleObj name="Формула" r:id="rId9" imgW="22850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9450" y="3314700"/>
                        <a:ext cx="83185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8" name="Object 5"/>
          <p:cNvGraphicFramePr>
            <a:graphicFrameLocks noChangeAspect="1"/>
          </p:cNvGraphicFramePr>
          <p:nvPr/>
        </p:nvGraphicFramePr>
        <p:xfrm>
          <a:off x="5686425" y="4724400"/>
          <a:ext cx="1411288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Формула" r:id="rId11" imgW="380835" imgH="393529" progId="Equation.3">
                  <p:embed/>
                </p:oleObj>
              </mc:Choice>
              <mc:Fallback>
                <p:oleObj name="Формула" r:id="rId11" imgW="38083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6425" y="4724400"/>
                        <a:ext cx="1411288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1184" name="Text Box 32"/>
          <p:cNvSpPr txBox="1">
            <a:spLocks noChangeArrowheads="1"/>
          </p:cNvSpPr>
          <p:nvPr/>
        </p:nvSpPr>
        <p:spPr bwMode="auto">
          <a:xfrm>
            <a:off x="5140326" y="2384425"/>
            <a:ext cx="623889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400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</a:t>
            </a:r>
          </a:p>
        </p:txBody>
      </p:sp>
      <p:graphicFrame>
        <p:nvGraphicFramePr>
          <p:cNvPr id="28690" name="Object 6"/>
          <p:cNvGraphicFramePr>
            <a:graphicFrameLocks noChangeAspect="1"/>
          </p:cNvGraphicFramePr>
          <p:nvPr/>
        </p:nvGraphicFramePr>
        <p:xfrm>
          <a:off x="2828926" y="3060701"/>
          <a:ext cx="779463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Формула" r:id="rId13" imgW="203112" imgH="393529" progId="Equation.3">
                  <p:embed/>
                </p:oleObj>
              </mc:Choice>
              <mc:Fallback>
                <p:oleObj name="Формула" r:id="rId13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8926" y="3060701"/>
                        <a:ext cx="779463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1" name="Object 7"/>
          <p:cNvGraphicFramePr>
            <a:graphicFrameLocks noChangeAspect="1"/>
          </p:cNvGraphicFramePr>
          <p:nvPr/>
        </p:nvGraphicFramePr>
        <p:xfrm>
          <a:off x="3349626" y="4772026"/>
          <a:ext cx="7715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Формула" r:id="rId15" imgW="203112" imgH="393529" progId="Equation.3">
                  <p:embed/>
                </p:oleObj>
              </mc:Choice>
              <mc:Fallback>
                <p:oleObj name="Формула" r:id="rId15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26" y="4772026"/>
                        <a:ext cx="7715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2" name="Object 8"/>
          <p:cNvGraphicFramePr>
            <a:graphicFrameLocks noChangeAspect="1"/>
          </p:cNvGraphicFramePr>
          <p:nvPr/>
        </p:nvGraphicFramePr>
        <p:xfrm>
          <a:off x="4251325" y="5845176"/>
          <a:ext cx="10795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Формула" r:id="rId17" imgW="279279" imgH="393529" progId="Equation.3">
                  <p:embed/>
                </p:oleObj>
              </mc:Choice>
              <mc:Fallback>
                <p:oleObj name="Формула" r:id="rId17" imgW="27927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5845176"/>
                        <a:ext cx="1079500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3" name="Object 9"/>
          <p:cNvGraphicFramePr>
            <a:graphicFrameLocks noChangeAspect="1"/>
          </p:cNvGraphicFramePr>
          <p:nvPr/>
        </p:nvGraphicFramePr>
        <p:xfrm>
          <a:off x="3041650" y="1123951"/>
          <a:ext cx="8270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Формула" r:id="rId19" imgW="203112" imgH="393529" progId="Equation.3">
                  <p:embed/>
                </p:oleObj>
              </mc:Choice>
              <mc:Fallback>
                <p:oleObj name="Формула" r:id="rId19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1650" y="1123951"/>
                        <a:ext cx="827088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4" name="Object 10"/>
          <p:cNvGraphicFramePr>
            <a:graphicFrameLocks noChangeAspect="1"/>
          </p:cNvGraphicFramePr>
          <p:nvPr/>
        </p:nvGraphicFramePr>
        <p:xfrm>
          <a:off x="5829301" y="1881189"/>
          <a:ext cx="1076325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Формула" r:id="rId21" imgW="279279" imgH="393529" progId="Equation.3">
                  <p:embed/>
                </p:oleObj>
              </mc:Choice>
              <mc:Fallback>
                <p:oleObj name="Формула" r:id="rId21" imgW="27927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9301" y="1881189"/>
                        <a:ext cx="1076325" cy="115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230404" y="688400"/>
            <a:ext cx="407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Составь слово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13795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2233613" y="1138239"/>
            <a:ext cx="7886700" cy="993775"/>
          </a:xfrm>
        </p:spPr>
        <p:txBody>
          <a:bodyPr/>
          <a:lstStyle/>
          <a:p>
            <a:pPr eaLnBrk="1" hangingPunct="1"/>
            <a:r>
              <a:rPr lang="ru-RU" altLang="ru-RU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Вычислите: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000250" y="2132013"/>
            <a:ext cx="344805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b="1" dirty="0">
                <a:latin typeface="Arial" panose="020B0604020202020204" pitchFamily="34" charset="0"/>
              </a:rPr>
              <a:t>-5 + (-2)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581775" y="2132013"/>
            <a:ext cx="288925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b="1" dirty="0">
                <a:latin typeface="Arial" panose="020B0604020202020204" pitchFamily="34" charset="0"/>
              </a:rPr>
              <a:t>-1 + 3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865313" y="3375026"/>
            <a:ext cx="3529012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b="1" dirty="0">
                <a:latin typeface="Arial" panose="020B0604020202020204" pitchFamily="34" charset="0"/>
              </a:rPr>
              <a:t>-15 + 12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503989" y="3448050"/>
            <a:ext cx="335597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b="1" dirty="0">
                <a:latin typeface="Arial" panose="020B0604020202020204" pitchFamily="34" charset="0"/>
              </a:rPr>
              <a:t>-6 + (- 14)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981451" y="4670426"/>
            <a:ext cx="3679825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500" b="1" dirty="0">
                <a:latin typeface="Arial" panose="020B0604020202020204" pitchFamily="34" charset="0"/>
              </a:rPr>
              <a:t>-100 + 200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86192" y="78641"/>
            <a:ext cx="42656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48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Повторение.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38685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Самостоятельная работа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927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23792" y="188641"/>
            <a:ext cx="3312368" cy="5078313"/>
          </a:xfrm>
          <a:prstGeom prst="rect">
            <a:avLst/>
          </a:prstGeom>
          <a:blipFill rotWithShape="0">
            <a:blip r:embed="rId2"/>
            <a:stretch>
              <a:fillRect l="-4972" t="-2041" b="-3481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248525" y="188640"/>
            <a:ext cx="286702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5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-6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0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-30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20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0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63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-64</a:t>
            </a:r>
          </a:p>
          <a:p>
            <a:r>
              <a:rPr lang="ru-RU" sz="3600" b="1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05312" y="5895975"/>
            <a:ext cx="8553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Проверь себя!</a:t>
            </a:r>
            <a:endParaRPr lang="ru-RU" sz="40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128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Shape 1"/>
          <p:cNvSpPr txBox="1">
            <a:spLocks noChangeArrowheads="1"/>
          </p:cNvSpPr>
          <p:nvPr/>
        </p:nvSpPr>
        <p:spPr bwMode="auto">
          <a:xfrm>
            <a:off x="3009900" y="1063625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3300" b="1">
                <a:solidFill>
                  <a:srgbClr val="FF0000"/>
                </a:solidFill>
              </a:rPr>
              <a:t>Запишите смешанные числа в виде неправильных дробей</a:t>
            </a:r>
            <a:endParaRPr lang="ru-RU" altLang="ru-RU" sz="1350">
              <a:latin typeface="Arial" panose="020B0604020202020204" pitchFamily="34" charset="0"/>
            </a:endParaRP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039" y="2798764"/>
            <a:ext cx="8797925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38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Shape 1"/>
          <p:cNvSpPr txBox="1">
            <a:spLocks noChangeArrowheads="1"/>
          </p:cNvSpPr>
          <p:nvPr/>
        </p:nvSpPr>
        <p:spPr bwMode="auto">
          <a:xfrm>
            <a:off x="3009900" y="1063625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3300" b="1">
                <a:solidFill>
                  <a:srgbClr val="FF0000"/>
                </a:solidFill>
              </a:rPr>
              <a:t>Выделите целую часть из неправильных дробей</a:t>
            </a:r>
            <a:endParaRPr lang="ru-RU" altLang="ru-RU" sz="1350">
              <a:latin typeface="Arial" panose="020B0604020202020204" pitchFamily="34" charset="0"/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800" y="2779713"/>
            <a:ext cx="8523288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431687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rgbClr val="0070C0"/>
                </a:solidFill>
              </a:rPr>
              <a:t>Найдите число </a:t>
            </a:r>
            <a:r>
              <a:rPr lang="en-US" altLang="ru-RU" sz="4000" b="1">
                <a:solidFill>
                  <a:srgbClr val="0070C0"/>
                </a:solidFill>
              </a:rPr>
              <a:t>x</a:t>
            </a:r>
            <a:r>
              <a:rPr lang="ru-RU" altLang="ru-RU" sz="4000" b="1">
                <a:solidFill>
                  <a:srgbClr val="0070C0"/>
                </a:solidFill>
              </a:rPr>
              <a:t>, для которого верно равенство</a:t>
            </a:r>
          </a:p>
        </p:txBody>
      </p:sp>
      <p:graphicFrame>
        <p:nvGraphicFramePr>
          <p:cNvPr id="37891" name="Object 2"/>
          <p:cNvGraphicFramePr>
            <a:graphicFrameLocks noChangeAspect="1"/>
          </p:cNvGraphicFramePr>
          <p:nvPr/>
        </p:nvGraphicFramePr>
        <p:xfrm>
          <a:off x="4475164" y="1898650"/>
          <a:ext cx="3475037" cy="207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Формула" r:id="rId3" imgW="660113" imgH="393529" progId="Equation.3">
                  <p:embed/>
                </p:oleObj>
              </mc:Choice>
              <mc:Fallback>
                <p:oleObj name="Формула" r:id="rId3" imgW="66011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164" y="1898650"/>
                        <a:ext cx="3475037" cy="207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046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226</Words>
  <Application>Microsoft Office PowerPoint</Application>
  <PresentationFormat>Широкоэкранный</PresentationFormat>
  <Paragraphs>79</Paragraphs>
  <Slides>25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Comic Sans MS</vt:lpstr>
      <vt:lpstr>Georgia</vt:lpstr>
      <vt:lpstr>Symbol</vt:lpstr>
      <vt:lpstr>Times New Roman</vt:lpstr>
      <vt:lpstr>Тема Office</vt:lpstr>
      <vt:lpstr>Microsoft Equation 3.0</vt:lpstr>
      <vt:lpstr>Презентация PowerPoint</vt:lpstr>
      <vt:lpstr>26.01.2021г.</vt:lpstr>
      <vt:lpstr>Презентация PowerPoint</vt:lpstr>
      <vt:lpstr>Вычислите:</vt:lpstr>
      <vt:lpstr>Самостоятельная работа</vt:lpstr>
      <vt:lpstr>Презентация PowerPoint</vt:lpstr>
      <vt:lpstr>Презентация PowerPoint</vt:lpstr>
      <vt:lpstr>Презентация PowerPoint</vt:lpstr>
      <vt:lpstr>Найдите число x, для которого верно равенство</vt:lpstr>
      <vt:lpstr>Презентация PowerPoint</vt:lpstr>
      <vt:lpstr>Презентация PowerPoint</vt:lpstr>
      <vt:lpstr>Рациональные числа</vt:lpstr>
      <vt:lpstr>Презентация PowerPoint</vt:lpstr>
      <vt:lpstr>Презентация PowerPoint</vt:lpstr>
      <vt:lpstr>Презентация PowerPoint</vt:lpstr>
      <vt:lpstr>Какое из данных чисел является натуральным числом?</vt:lpstr>
      <vt:lpstr>Презентация PowerPoint</vt:lpstr>
      <vt:lpstr>Презентация PowerPoint</vt:lpstr>
      <vt:lpstr>Упростите записи чисел:</vt:lpstr>
      <vt:lpstr>Определите модули чисел</vt:lpstr>
      <vt:lpstr> № 459(3 первые дроби)    № 460 (3 первые дроби)   № 463(г,д,е) </vt:lpstr>
      <vt:lpstr> I. Вычислите: 1) 45 + (–13);        2) – 9+( – 63);        3) – 43 – (–34);      4) – 87 · (–6);       5) –640 : 16  6)  0 : (- 35);  7) 56 · (- 5) </vt:lpstr>
      <vt:lpstr>Домашнее задание:  № 463 (а,б,в) № 464 (2столбик)  № 465 (2столбик)    </vt:lpstr>
      <vt:lpstr>Рефлексия.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26.01.2021г.</dc:title>
  <dc:creator>User</dc:creator>
  <cp:lastModifiedBy>User</cp:lastModifiedBy>
  <cp:revision>9</cp:revision>
  <dcterms:created xsi:type="dcterms:W3CDTF">2021-06-11T08:04:24Z</dcterms:created>
  <dcterms:modified xsi:type="dcterms:W3CDTF">2021-06-11T08:48:10Z</dcterms:modified>
</cp:coreProperties>
</file>